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72" r:id="rId1"/>
  </p:sldMasterIdLst>
  <p:notesMasterIdLst>
    <p:notesMasterId r:id="rId2"/>
  </p:notesMasterIdLst>
  <p:sldIdLst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69" d="100"/>
          <a:sy n="69" d="100"/>
        </p:scale>
        <p:origin x="-696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2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6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1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6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9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34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6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3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40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4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64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4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45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6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4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8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4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65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61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65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56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5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65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2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2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2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62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2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48C3A-B316-43DE-8B69-0D8D2D8765B2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E3289-E049-4F29-BCCF-9AD449E65A88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1597572" y="2511973"/>
            <a:ext cx="9144000" cy="1040032"/>
          </a:xfrm>
        </p:spPr>
        <p:txBody>
          <a:bodyPr>
            <a:noAutofit/>
          </a:bodyPr>
          <a:p>
            <a:r>
              <a:rPr b="1" dirty="0" sz="4000" lang="en-IN" smtClean="0">
                <a:latin typeface="Algerian" pitchFamily="82" charset="0"/>
              </a:rPr>
              <a:t/>
            </a:r>
            <a:br>
              <a:rPr b="1" dirty="0" sz="4000" lang="en-IN" smtClean="0">
                <a:latin typeface="Algerian" pitchFamily="82" charset="0"/>
              </a:rPr>
            </a:br>
            <a:r>
              <a:rPr b="1" dirty="0" sz="4000" lang="en-IN" smtClean="0">
                <a:latin typeface="Algerian" pitchFamily="82" charset="0"/>
              </a:rPr>
              <a:t>AI </a:t>
            </a:r>
            <a:r>
              <a:rPr b="1" dirty="0" sz="4000" lang="en-IN" smtClean="0">
                <a:latin typeface="Algerian" pitchFamily="82" charset="0"/>
              </a:rPr>
              <a:t> BASED </a:t>
            </a:r>
            <a:r>
              <a:rPr b="1" dirty="0" sz="4000" lang="en-IN" smtClean="0">
                <a:latin typeface="Algerian" pitchFamily="82" charset="0"/>
              </a:rPr>
              <a:t>DIABETES PREDICTION </a:t>
            </a:r>
            <a:br>
              <a:rPr b="1" dirty="0" sz="4000" lang="en-IN" smtClean="0">
                <a:latin typeface="Algerian" pitchFamily="82" charset="0"/>
              </a:rPr>
            </a:br>
            <a:r>
              <a:rPr b="1" dirty="0" sz="4000" lang="en-IN" smtClean="0">
                <a:latin typeface="Algerian" pitchFamily="82" charset="0"/>
              </a:rPr>
              <a:t>SYSTEM</a:t>
            </a:r>
            <a:endParaRPr b="1" dirty="0" sz="4000" lang="en-IN">
              <a:latin typeface="Algerian" pitchFamily="82" charset="0"/>
            </a:endParaRP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41970"/>
          </a:xfrm>
        </p:spPr>
        <p:txBody>
          <a:bodyPr/>
          <a:p>
            <a:r>
              <a:rPr dirty="0" lang="en-US"/>
              <a:t>			</a:t>
            </a:r>
            <a:endParaRPr dirty="0" sz="2000" lang="en-IN"/>
          </a:p>
        </p:txBody>
      </p:sp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1149222" y="417048"/>
            <a:ext cx="9243526" cy="790575"/>
          </a:xfrm>
          <a:prstGeom prst="rect"/>
          <a:noFill/>
        </p:spPr>
      </p:pic>
      <p:sp>
        <p:nvSpPr>
          <p:cNvPr id="1048588" name="TextBox 4"/>
          <p:cNvSpPr txBox="1"/>
          <p:nvPr/>
        </p:nvSpPr>
        <p:spPr>
          <a:xfrm>
            <a:off x="5252306" y="4491262"/>
            <a:ext cx="6565621" cy="1631216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000" lang="en-US">
                <a:latin typeface="Baskerville Old Face" pitchFamily="18" charset="0"/>
              </a:rPr>
              <a:t>TEAM MEMBERS:</a:t>
            </a:r>
          </a:p>
          <a:p>
            <a:r>
              <a:rPr b="1" dirty="0" sz="2000" lang="en-US">
                <a:latin typeface="Baskerville Old Face" pitchFamily="18" charset="0"/>
              </a:rPr>
              <a:t>	</a:t>
            </a:r>
            <a:r>
              <a:rPr b="1" dirty="0" sz="2000" lang="en-US" smtClean="0">
                <a:latin typeface="Baskerville Old Face" pitchFamily="18" charset="0"/>
              </a:rPr>
              <a:t>SIRIGIRI.VAMSI KRISHNA    (113321106089)</a:t>
            </a:r>
            <a:br>
              <a:rPr b="1" dirty="0" sz="2000" lang="en-US" smtClean="0">
                <a:latin typeface="Baskerville Old Face" pitchFamily="18" charset="0"/>
              </a:rPr>
            </a:br>
            <a:r>
              <a:rPr b="1" dirty="0" sz="2000" lang="en-US" smtClean="0">
                <a:latin typeface="Baskerville Old Face" pitchFamily="18" charset="0"/>
              </a:rPr>
              <a:t>           SATHISH N                               (113321106087)</a:t>
            </a:r>
          </a:p>
          <a:p>
            <a:r>
              <a:rPr b="1" dirty="0" sz="2000" lang="en-US" smtClean="0">
                <a:latin typeface="Baskerville Old Face" pitchFamily="18" charset="0"/>
              </a:rPr>
              <a:t>           VISHNU VARDHAN.S             (113321106081) </a:t>
            </a:r>
          </a:p>
          <a:p>
            <a:r>
              <a:rPr b="1" dirty="0" sz="2000" lang="en-US" smtClean="0">
                <a:latin typeface="Baskerville Old Face" pitchFamily="18" charset="0"/>
              </a:rPr>
              <a:t>            GOWTHAM.V                           (113321106111</a:t>
            </a:r>
            <a:r>
              <a:rPr b="1" dirty="0" sz="1400" lang="en-US" smtClean="0"/>
              <a:t>)</a:t>
            </a:r>
            <a:endParaRPr b="1" dirty="0" sz="1400" lang="en-IN"/>
          </a:p>
        </p:txBody>
      </p:sp>
      <p:sp>
        <p:nvSpPr>
          <p:cNvPr id="1048589" name="TextBox 5"/>
          <p:cNvSpPr txBox="1"/>
          <p:nvPr/>
        </p:nvSpPr>
        <p:spPr>
          <a:xfrm>
            <a:off x="1084388" y="1197825"/>
            <a:ext cx="10571584" cy="1158240"/>
          </a:xfrm>
          <a:prstGeom prst="rect"/>
          <a:noFill/>
        </p:spPr>
        <p:txBody>
          <a:bodyPr numCol="1" rtlCol="0" wrap="square">
            <a:spAutoFit/>
          </a:bodyPr>
          <a:p>
            <a:pPr algn="ctr"/>
            <a:r>
              <a:rPr lang="en-US" smtClean="0"/>
              <a:t>	</a:t>
            </a:r>
            <a:r>
              <a:rPr sz="3600" lang="en-US" smtClean="0">
                <a:latin typeface="Batang" pitchFamily="18" charset="-127"/>
                <a:ea typeface="Batang" pitchFamily="18" charset="-127"/>
                <a:cs typeface="Arabic Typesetting" pitchFamily="66" charset="-78"/>
              </a:rPr>
              <a:t>    </a:t>
            </a:r>
            <a:r>
              <a:rPr b="1" sz="3600" lang="en-US" smtClean="0">
                <a:latin typeface="Batang" pitchFamily="18" charset="-127"/>
                <a:ea typeface="Batang" pitchFamily="18" charset="-127"/>
                <a:cs typeface="Arabic Typesetting" pitchFamily="66" charset="-78"/>
              </a:rPr>
              <a:t>DEPARTMENT </a:t>
            </a:r>
            <a:r>
              <a:rPr b="1" dirty="0" sz="3600" lang="en-US">
                <a:latin typeface="Batang" pitchFamily="18" charset="-127"/>
                <a:ea typeface="Batang" pitchFamily="18" charset="-127"/>
                <a:cs typeface="Arabic Typesetting" pitchFamily="66" charset="-78"/>
              </a:rPr>
              <a:t>OF </a:t>
            </a:r>
            <a:r>
              <a:rPr b="1" dirty="0" sz="3600" lang="en-US" smtClean="0">
                <a:latin typeface="Batang" pitchFamily="18" charset="-127"/>
                <a:ea typeface="Batang" pitchFamily="18" charset="-127"/>
                <a:cs typeface="Arabic Typesetting" pitchFamily="66" charset="-78"/>
              </a:rPr>
              <a:t>ELECTRONICS AND        COMMUNICATION ENGINEERING</a:t>
            </a:r>
            <a:endParaRPr b="1" dirty="0" sz="3600" lang="en-IN">
              <a:latin typeface="Batang" pitchFamily="18" charset="-127"/>
              <a:ea typeface="Batang" pitchFamily="18" charset="-127"/>
              <a:cs typeface="Arabic Typesetting" pitchFamily="66" charset="-78"/>
            </a:endParaRPr>
          </a:p>
        </p:txBody>
      </p:sp>
      <p:sp>
        <p:nvSpPr>
          <p:cNvPr id="1048590" name="TextBox 3"/>
          <p:cNvSpPr txBox="1"/>
          <p:nvPr/>
        </p:nvSpPr>
        <p:spPr>
          <a:xfrm>
            <a:off x="724725" y="4640503"/>
            <a:ext cx="3511421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600" lang="en-US">
                <a:latin typeface="Bookman Old Style" pitchFamily="18" charset="0"/>
              </a:rPr>
              <a:t>TEAM NAME:</a:t>
            </a:r>
          </a:p>
          <a:p>
            <a:r>
              <a:rPr b="1" dirty="0" sz="1600" lang="en-US">
                <a:latin typeface="Bookman Old Style" pitchFamily="18" charset="0"/>
              </a:rPr>
              <a:t>	</a:t>
            </a:r>
            <a:r>
              <a:rPr b="1" dirty="0" sz="1600" lang="en-US" smtClean="0">
                <a:latin typeface="Bookman Old Style" pitchFamily="18" charset="0"/>
              </a:rPr>
              <a:t>Proj_224828_Team_2</a:t>
            </a:r>
            <a:endParaRPr b="1" dirty="0" sz="1600" lang="en-IN">
              <a:latin typeface="Bookman Old Style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2230016" y="3494314"/>
            <a:ext cx="7137917" cy="830997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4800" lang="en-US">
                <a:latin typeface="Baskerville Old Face" pitchFamily="18" charset="0"/>
              </a:rPr>
              <a:t>THANK YOU</a:t>
            </a:r>
            <a:endParaRPr b="1" dirty="0" sz="4800" lang="en-IN">
              <a:latin typeface="Baskerville Old Face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>
          <a:xfrm>
            <a:off x="580697" y="-131966"/>
            <a:ext cx="9601196" cy="1303867"/>
          </a:xfrm>
        </p:spPr>
        <p:txBody>
          <a:bodyPr/>
          <a:p>
            <a:r>
              <a:rPr dirty="0" lang="en-US">
                <a:latin typeface="Bodoni MT" pitchFamily="18" charset="0"/>
              </a:rPr>
              <a:t>PROBLEM DEFINITION </a:t>
            </a:r>
            <a:endParaRPr dirty="0" lang="en-IN">
              <a:latin typeface="Bodoni MT" pitchFamily="18" charset="0"/>
            </a:endParaRPr>
          </a:p>
        </p:txBody>
      </p:sp>
      <p:sp>
        <p:nvSpPr>
          <p:cNvPr id="1048597" name="Content Placeholder 2"/>
          <p:cNvSpPr>
            <a:spLocks noGrp="1"/>
          </p:cNvSpPr>
          <p:nvPr>
            <p:ph idx="1"/>
          </p:nvPr>
        </p:nvSpPr>
        <p:spPr>
          <a:xfrm>
            <a:off x="959070" y="1085483"/>
            <a:ext cx="10696902" cy="5420420"/>
          </a:xfrm>
        </p:spPr>
        <p:txBody>
          <a:bodyPr>
            <a:noAutofit/>
          </a:bodyPr>
          <a:p>
            <a:pPr>
              <a:buNone/>
            </a:pPr>
            <a:r>
              <a:rPr dirty="0" sz="2400" i="1" lang="en-US" smtClean="0">
                <a:latin typeface="So"/>
              </a:rPr>
              <a:t>There are several challenges and potential problems associated with AI</a:t>
            </a:r>
          </a:p>
          <a:p>
            <a:pPr>
              <a:buNone/>
            </a:pPr>
            <a:r>
              <a:rPr dirty="0" sz="2400" i="1" lang="en-US" smtClean="0">
                <a:latin typeface="So"/>
              </a:rPr>
              <a:t>based diabetes prediction systems</a:t>
            </a:r>
            <a:r>
              <a:rPr dirty="0" sz="2400" i="1" lang="en-US" smtClean="0">
                <a:latin typeface="So"/>
              </a:rPr>
              <a:t>:</a:t>
            </a:r>
            <a:endParaRPr dirty="0" sz="2400" i="1" lang="en-IN" smtClean="0">
              <a:latin typeface="So"/>
            </a:endParaRPr>
          </a:p>
          <a:p>
            <a:r>
              <a:rPr dirty="0" sz="2000" lang="en-US" smtClean="0">
                <a:latin typeface="So"/>
              </a:rPr>
              <a:t>AI </a:t>
            </a:r>
            <a:r>
              <a:rPr dirty="0" sz="2000" lang="en-US" smtClean="0">
                <a:latin typeface="So"/>
              </a:rPr>
              <a:t>models require high-quality and diverse data for accurate predictions. Inconsistent or biased data can lead to inaccurate results and may not reflect the true complexity of diabetes</a:t>
            </a:r>
            <a:r>
              <a:rPr dirty="0" sz="2000" lang="en-US" smtClean="0">
                <a:latin typeface="So"/>
              </a:rPr>
              <a:t>.</a:t>
            </a:r>
          </a:p>
          <a:p>
            <a:r>
              <a:rPr dirty="0" sz="2000" lang="en-US" smtClean="0">
                <a:latin typeface="So"/>
              </a:rPr>
              <a:t> </a:t>
            </a:r>
            <a:r>
              <a:rPr dirty="0" sz="2000" lang="en-US" smtClean="0">
                <a:latin typeface="So"/>
              </a:rPr>
              <a:t>AI models can inherit biases present in the data they are trained on, which may result in unfair predictions, especially if the data is not representative of all demographics</a:t>
            </a:r>
            <a:r>
              <a:rPr dirty="0" sz="2000" lang="en-US" smtClean="0">
                <a:latin typeface="So"/>
              </a:rPr>
              <a:t>.</a:t>
            </a:r>
          </a:p>
          <a:p>
            <a:r>
              <a:rPr dirty="0" sz="2000" lang="en-US" smtClean="0">
                <a:latin typeface="So"/>
              </a:rPr>
              <a:t>AI </a:t>
            </a:r>
            <a:r>
              <a:rPr dirty="0" sz="2000" lang="en-US" smtClean="0">
                <a:latin typeface="So"/>
              </a:rPr>
              <a:t>models may struggle to generalize to new, unseen data, which can limit their effectiveness in real-world scenarios</a:t>
            </a:r>
            <a:r>
              <a:rPr dirty="0" sz="2000" lang="en-US" smtClean="0">
                <a:latin typeface="So"/>
              </a:rPr>
              <a:t>.</a:t>
            </a:r>
          </a:p>
          <a:p>
            <a:r>
              <a:rPr dirty="0" sz="2000" lang="en-US" smtClean="0">
                <a:latin typeface="So"/>
              </a:rPr>
              <a:t>Privacy </a:t>
            </a:r>
            <a:r>
              <a:rPr dirty="0" sz="2000" lang="en-US" smtClean="0">
                <a:latin typeface="So"/>
              </a:rPr>
              <a:t>and data security are significant concerns when dealing with medical data. Protecting patients' information and complying with regulations like HIPAA is essential</a:t>
            </a:r>
            <a:r>
              <a:rPr dirty="0" sz="2000" lang="en-US" smtClean="0">
                <a:latin typeface="So"/>
              </a:rPr>
              <a:t>.</a:t>
            </a:r>
          </a:p>
          <a:p>
            <a:r>
              <a:rPr dirty="0" sz="2000" lang="en-US" smtClean="0">
                <a:latin typeface="So"/>
              </a:rPr>
              <a:t> </a:t>
            </a:r>
            <a:r>
              <a:rPr dirty="0" sz="2000" lang="en-US" smtClean="0">
                <a:latin typeface="So"/>
              </a:rPr>
              <a:t>Interpretability: AI models can be complex "black boxes," making it difficult for healthcare professionals to understand and trust their </a:t>
            </a:r>
            <a:r>
              <a:rPr dirty="0" sz="2000" lang="en-US" err="1" smtClean="0">
                <a:latin typeface="So"/>
              </a:rPr>
              <a:t>predictions.Cost</a:t>
            </a:r>
            <a:r>
              <a:rPr dirty="0" sz="2000" lang="en-US" smtClean="0">
                <a:latin typeface="So"/>
              </a:rPr>
              <a:t>: Implementing and maintaining AI-based systems can be costly, which may limit their accessibility to some healthcare providers and patients</a:t>
            </a:r>
            <a:r>
              <a:rPr dirty="0" sz="2400" lang="en-US" smtClean="0">
                <a:latin typeface="S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>
          <a:xfrm>
            <a:off x="1191490" y="0"/>
            <a:ext cx="6719455" cy="845126"/>
          </a:xfrm>
        </p:spPr>
        <p:txBody>
          <a:bodyPr>
            <a:normAutofit/>
          </a:bodyPr>
          <a:p>
            <a:r>
              <a:rPr dirty="0" lang="en-US" smtClean="0">
                <a:latin typeface="Bodoni MT" pitchFamily="18" charset="0"/>
              </a:rPr>
              <a:t>OBJECTIVES   </a:t>
            </a:r>
            <a:r>
              <a:rPr dirty="0" lang="en-US" smtClean="0"/>
              <a:t> </a:t>
            </a:r>
            <a:endParaRPr dirty="0" lang="en-IN"/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>
          <a:xfrm>
            <a:off x="565067" y="775855"/>
            <a:ext cx="8883733" cy="5818909"/>
          </a:xfrm>
        </p:spPr>
        <p:txBody>
          <a:bodyPr>
            <a:normAutofit fontScale="94444"/>
          </a:bodyPr>
          <a:p>
            <a:pPr indent="0" marL="0">
              <a:buNone/>
            </a:pP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objective of an AI-based diabetes prediction system is to accurately identify individuals at risk of developing diabetes or to predict future complications in diabetic patients. This system aims to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Detection: Detect diabetes or 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 diabetes 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individuals before clinical symptoms appear, allowing for early intervention and lifestyle modifications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Assessment: Evaluate the risk factors and susceptibility of individuals to diabetes based on various data inputs such as medical history, genetics, lifestyle, and biomarkers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Personalized Medicine: Provide personalized recommendations and interventions for diabetes prevention or management based on an individual's unique profile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Healthcare Planning: Assist healthcare providers in identifying high-risk populations, allocating resources efficiently, and tailoring diabetes prevention and treatment strategies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 Care: Improve patient outcomes by enabling timely interventions, monitoring, and management of diabetes-related 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complications.</a:t>
            </a:r>
          </a:p>
          <a:p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Insights: Generate valuable insights from large datasets to better understand the factors contributing to diabetes and its progression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Ultimately</a:t>
            </a:r>
            <a:r>
              <a:rPr dirty="0" sz="1800"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 goal is to use AI to enhance diabetes prevention, management, and overall healthcare outcomes by leveraging advanced analytics and predictive modeling techniques.</a:t>
            </a:r>
            <a:endParaRPr dirty="0" sz="1800"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0" name="Right Triangle 3"/>
          <p:cNvSpPr/>
          <p:nvPr/>
        </p:nvSpPr>
        <p:spPr>
          <a:xfrm rot="10800000">
            <a:off x="8575963" y="0"/>
            <a:ext cx="3616036" cy="3297382"/>
          </a:xfrm>
          <a:prstGeom prst="rtTriangle"/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p>
            <a:r>
              <a:rPr dirty="0" lang="en-US" smtClean="0">
                <a:latin typeface="Bodoni MT" pitchFamily="18" charset="0"/>
              </a:rPr>
              <a:t>PROPOSE SYSTEM</a:t>
            </a:r>
            <a:endParaRPr dirty="0" lang="en-US">
              <a:latin typeface="Bodoni MT" pitchFamily="18" charset="0"/>
            </a:endParaRPr>
          </a:p>
        </p:txBody>
      </p:sp>
      <p:sp>
        <p:nvSpPr>
          <p:cNvPr id="1048602" name="Content Placeholder 2"/>
          <p:cNvSpPr>
            <a:spLocks noGrp="1"/>
          </p:cNvSpPr>
          <p:nvPr>
            <p:ph idx="1"/>
          </p:nvPr>
        </p:nvSpPr>
        <p:spPr>
          <a:xfrm>
            <a:off x="637308" y="942109"/>
            <a:ext cx="11055928" cy="5403273"/>
          </a:xfrm>
        </p:spPr>
        <p:txBody>
          <a:bodyPr>
            <a:normAutofit fontScale="42857" lnSpcReduction="20000"/>
          </a:bodyPr>
          <a:p>
            <a:r>
              <a:rPr dirty="0" sz="5100" lang="en-US" smtClean="0"/>
              <a:t>A</a:t>
            </a:r>
            <a:r>
              <a:rPr dirty="0" sz="5100" lang="en-US" smtClean="0"/>
              <a:t>n </a:t>
            </a:r>
            <a:r>
              <a:rPr dirty="0" sz="5100" lang="en-US" smtClean="0"/>
              <a:t>AI-based diabetes prediction system involves several key components and steps</a:t>
            </a:r>
            <a:r>
              <a:rPr dirty="0" sz="5100" lang="en-US" smtClean="0"/>
              <a:t>:</a:t>
            </a:r>
          </a:p>
          <a:p>
            <a:r>
              <a:rPr b="1" dirty="0" sz="4200" lang="en-US" smtClean="0"/>
              <a:t>Data Collection: </a:t>
            </a:r>
            <a:r>
              <a:rPr dirty="0" sz="4200" lang="en-US" smtClean="0"/>
              <a:t>Gather a comprehensive dataset of individuals, including their medical history, lifestyle factors, and diabetes-related information (e.g., blood glucose levels, family history</a:t>
            </a:r>
            <a:r>
              <a:rPr dirty="0" sz="4200" lang="en-US" smtClean="0"/>
              <a:t>).</a:t>
            </a:r>
          </a:p>
          <a:p>
            <a:r>
              <a:rPr b="1" dirty="0" sz="4200" lang="en-US" smtClean="0"/>
              <a:t>Data Preprocessing</a:t>
            </a:r>
            <a:r>
              <a:rPr dirty="0" sz="4200" lang="en-US" smtClean="0"/>
              <a:t>: </a:t>
            </a:r>
            <a:r>
              <a:rPr dirty="0" sz="4200" lang="en-US" smtClean="0"/>
              <a:t>Clean and preprocess the data to handle missing values, outliers, and ensure data quality</a:t>
            </a:r>
            <a:r>
              <a:rPr dirty="0" sz="4200" lang="en-US" smtClean="0"/>
              <a:t>.</a:t>
            </a:r>
          </a:p>
          <a:p>
            <a:r>
              <a:rPr b="1" dirty="0" sz="4200" lang="en-US" smtClean="0"/>
              <a:t>Feature Selection/Engineering</a:t>
            </a:r>
            <a:r>
              <a:rPr dirty="0" sz="4200" lang="en-US" smtClean="0"/>
              <a:t>: </a:t>
            </a:r>
            <a:r>
              <a:rPr dirty="0" sz="4200" lang="en-US" smtClean="0"/>
              <a:t>Identify relevant features and perform feature selection or engineering to enhance model performance</a:t>
            </a:r>
            <a:r>
              <a:rPr dirty="0" sz="4200" lang="en-US" smtClean="0"/>
              <a:t>.</a:t>
            </a:r>
          </a:p>
          <a:p>
            <a:r>
              <a:rPr b="1" dirty="0" sz="4200" lang="en-US" smtClean="0"/>
              <a:t>Model Selection</a:t>
            </a:r>
            <a:r>
              <a:rPr dirty="0" sz="4200" lang="en-US" smtClean="0"/>
              <a:t>: </a:t>
            </a:r>
            <a:r>
              <a:rPr dirty="0" sz="4200" lang="en-US" smtClean="0"/>
              <a:t>Choose appropriate machine learning or deep learning algorithms for prediction, such as logistic regression, decision trees, random forests, or neural networks</a:t>
            </a:r>
            <a:r>
              <a:rPr dirty="0" sz="4200" lang="en-US" smtClean="0"/>
              <a:t>.</a:t>
            </a:r>
          </a:p>
          <a:p>
            <a:r>
              <a:rPr b="1" dirty="0" sz="4200" lang="en-US" smtClean="0"/>
              <a:t>Training</a:t>
            </a:r>
            <a:r>
              <a:rPr dirty="0" sz="4200" lang="en-US" smtClean="0"/>
              <a:t>: </a:t>
            </a:r>
            <a:r>
              <a:rPr dirty="0" sz="4200" lang="en-US" smtClean="0"/>
              <a:t>Split the dataset into training and testing sets to train the AI model on historical data</a:t>
            </a:r>
            <a:r>
              <a:rPr dirty="0" sz="4200" lang="en-US" smtClean="0"/>
              <a:t>.</a:t>
            </a:r>
          </a:p>
          <a:p>
            <a:r>
              <a:rPr dirty="0" sz="4200" lang="en-US" smtClean="0"/>
              <a:t>Model Tuning: </a:t>
            </a:r>
            <a:r>
              <a:rPr dirty="0" sz="4200" lang="en-US" smtClean="0"/>
              <a:t>Optimize </a:t>
            </a:r>
            <a:r>
              <a:rPr dirty="0" sz="4200" lang="en-US" err="1" smtClean="0"/>
              <a:t>hyperparameters</a:t>
            </a:r>
            <a:r>
              <a:rPr dirty="0" sz="4200" lang="en-US" smtClean="0"/>
              <a:t> and fine-tune the model to achieve the best performance</a:t>
            </a:r>
            <a:r>
              <a:rPr dirty="0" sz="4200" lang="en-US" smtClean="0"/>
              <a:t>.</a:t>
            </a:r>
          </a:p>
          <a:p>
            <a:r>
              <a:rPr b="1" dirty="0" sz="4200" lang="en-US" smtClean="0"/>
              <a:t>Validation:</a:t>
            </a:r>
            <a:r>
              <a:rPr dirty="0" sz="4200" lang="en-US" smtClean="0"/>
              <a:t> </a:t>
            </a:r>
            <a:r>
              <a:rPr dirty="0" sz="4200" lang="en-US" smtClean="0"/>
              <a:t>Assess the model's accuracy, sensitivity, specificity, and other relevant metrics using cross-validation or other validation techniques</a:t>
            </a:r>
            <a:r>
              <a:rPr dirty="0" sz="4200" lang="en-US" smtClean="0"/>
              <a:t>.</a:t>
            </a:r>
          </a:p>
          <a:p>
            <a:r>
              <a:rPr b="1" dirty="0" sz="4200" lang="en-US" smtClean="0"/>
              <a:t>Interpretability</a:t>
            </a:r>
            <a:r>
              <a:rPr dirty="0" sz="4200" lang="en-US" smtClean="0"/>
              <a:t>: </a:t>
            </a:r>
            <a:r>
              <a:rPr dirty="0" sz="4200" lang="en-US" smtClean="0"/>
              <a:t>Ensure that the model's predictions can be interpreted by clinicians and end-users to build trust and transparency</a:t>
            </a:r>
            <a:r>
              <a:rPr dirty="0" sz="4200" lang="en-US" smtClean="0"/>
              <a:t>.</a:t>
            </a:r>
          </a:p>
          <a:p>
            <a:r>
              <a:rPr b="1" dirty="0" sz="4200" lang="en-US" smtClean="0"/>
              <a:t>Integration</a:t>
            </a:r>
            <a:r>
              <a:rPr dirty="0" sz="4200" lang="en-US" smtClean="0"/>
              <a:t>: </a:t>
            </a:r>
            <a:r>
              <a:rPr dirty="0" sz="4200" lang="en-US" smtClean="0"/>
              <a:t>Develop a user-friendly interface or API that allows healthcare professionals or patients to input relevant data for predictions</a:t>
            </a:r>
            <a:r>
              <a:rPr dirty="0" sz="4200" lang="en-US" smtClean="0"/>
              <a:t>. </a:t>
            </a:r>
          </a:p>
          <a:p>
            <a:r>
              <a:rPr b="1" dirty="0" sz="4200" lang="en-US" smtClean="0"/>
              <a:t>Ethical Considerations</a:t>
            </a:r>
            <a:r>
              <a:rPr dirty="0" sz="4200" lang="en-US" smtClean="0"/>
              <a:t>: </a:t>
            </a:r>
            <a:r>
              <a:rPr dirty="0" sz="4200" lang="en-US" smtClean="0"/>
              <a:t>Address ethical concerns related to AI in healthcare, such as bias, fairness, and </a:t>
            </a:r>
            <a:r>
              <a:rPr dirty="0" sz="4200" lang="en-US" smtClean="0"/>
              <a:t>accountability.</a:t>
            </a:r>
            <a:endParaRPr dirty="0" sz="420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665017" y="316201"/>
            <a:ext cx="10972800" cy="1143000"/>
          </a:xfrm>
        </p:spPr>
        <p:txBody>
          <a:bodyPr>
            <a:normAutofit fontScale="90000"/>
          </a:bodyPr>
          <a:p>
            <a:r>
              <a:rPr dirty="0" lang="en-US" smtClean="0">
                <a:latin typeface="Bodoni MT" pitchFamily="18" charset="0"/>
              </a:rPr>
              <a:t>AI BASED DIABETES PREDICTION SYSTEM</a:t>
            </a:r>
            <a:r>
              <a:rPr dirty="0" lang="en-US" smtClean="0">
                <a:latin typeface="Bodoni MT" pitchFamily="18" charset="0"/>
              </a:rPr>
              <a:t> </a:t>
            </a:r>
            <a:r>
              <a:rPr dirty="0" lang="en-US">
                <a:latin typeface="Bodoni MT" pitchFamily="18" charset="0"/>
              </a:rPr>
              <a:t>DESIGN</a:t>
            </a:r>
            <a:endParaRPr dirty="0" lang="en-IN">
              <a:latin typeface="Bodoni MT" pitchFamily="18" charset="0"/>
            </a:endParaRPr>
          </a:p>
        </p:txBody>
      </p:sp>
      <p:pic>
        <p:nvPicPr>
          <p:cNvPr id="2097153" name="Content Placeholder 4" descr="Analysis_1.jp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858982" y="1717963"/>
            <a:ext cx="10321636" cy="453043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623455" y="191511"/>
            <a:ext cx="10972800" cy="1143000"/>
          </a:xfrm>
        </p:spPr>
        <p:txBody>
          <a:bodyPr>
            <a:normAutofit/>
          </a:bodyPr>
          <a:p>
            <a:r>
              <a:rPr b="0" dirty="0" i="0" lang="en-IN" smtClean="0">
                <a:solidFill>
                  <a:srgbClr val="313131"/>
                </a:solidFill>
                <a:effectLst/>
                <a:latin typeface="Bodoni MT" pitchFamily="18" charset="0"/>
              </a:rPr>
              <a:t>REAL TIME TRANSMIT PLATFORM </a:t>
            </a:r>
            <a:endParaRPr dirty="0" lang="en-IN">
              <a:latin typeface="Bodoni MT" pitchFamily="18" charset="0"/>
            </a:endParaRPr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>
          <a:xfrm>
            <a:off x="290946" y="1191491"/>
            <a:ext cx="10598728" cy="5444835"/>
          </a:xfrm>
        </p:spPr>
        <p:txBody>
          <a:bodyPr>
            <a:normAutofit fontScale="68750" lnSpcReduction="20000"/>
          </a:bodyPr>
          <a:p>
            <a:r>
              <a:rPr b="1" dirty="0" i="1" lang="en-US" smtClean="0"/>
              <a:t>Data Integration</a:t>
            </a:r>
            <a:r>
              <a:rPr dirty="0" i="1" lang="en-US" smtClean="0"/>
              <a:t>: Collect real-time data from various sources such as wearable devices, electronic health records (EHRs), and patient inputs</a:t>
            </a:r>
            <a:r>
              <a:rPr dirty="0" i="1" lang="en-US" smtClean="0"/>
              <a:t>.</a:t>
            </a:r>
          </a:p>
          <a:p>
            <a:r>
              <a:rPr b="1" dirty="0" i="1" lang="en-US" smtClean="0"/>
              <a:t>Data </a:t>
            </a:r>
            <a:r>
              <a:rPr b="1" dirty="0" i="1" lang="en-US" smtClean="0"/>
              <a:t>Processing</a:t>
            </a:r>
            <a:r>
              <a:rPr dirty="0" i="1" lang="en-US" smtClean="0"/>
              <a:t>: Continuously preprocess and clean incoming data to ensure consistency and reliability</a:t>
            </a:r>
            <a:r>
              <a:rPr dirty="0" i="1" lang="en-US" smtClean="0"/>
              <a:t>.</a:t>
            </a:r>
          </a:p>
          <a:p>
            <a:r>
              <a:rPr b="1" dirty="0" i="1" lang="en-US" smtClean="0"/>
              <a:t>Feature </a:t>
            </a:r>
            <a:r>
              <a:rPr b="1" dirty="0" i="1" lang="en-US" smtClean="0"/>
              <a:t>Extraction/Engineering</a:t>
            </a:r>
            <a:r>
              <a:rPr dirty="0" i="1" lang="en-US" smtClean="0"/>
              <a:t>: Extract relevant features from real-time data and combine them with historical data for prediction</a:t>
            </a:r>
            <a:r>
              <a:rPr dirty="0" i="1" lang="en-US" smtClean="0"/>
              <a:t>.</a:t>
            </a:r>
          </a:p>
          <a:p>
            <a:r>
              <a:rPr b="1" dirty="0" i="1" lang="en-US" smtClean="0"/>
              <a:t>AI </a:t>
            </a:r>
            <a:r>
              <a:rPr b="1" dirty="0" i="1" lang="en-US" smtClean="0"/>
              <a:t>Model</a:t>
            </a:r>
            <a:r>
              <a:rPr dirty="0" i="1" lang="en-US" smtClean="0"/>
              <a:t>: Implement a machine learning or deep learning model capable of handling real-time data streams. Recurrent Neural Networks (RNNs) or Transformers can be suitable for sequential data like glucose measurements</a:t>
            </a:r>
            <a:r>
              <a:rPr dirty="0" i="1" lang="en-US" smtClean="0"/>
              <a:t>.</a:t>
            </a:r>
          </a:p>
          <a:p>
            <a:r>
              <a:rPr b="1" dirty="0" i="1" lang="en-US" smtClean="0"/>
              <a:t>Model </a:t>
            </a:r>
            <a:r>
              <a:rPr b="1" dirty="0" i="1" lang="en-US" smtClean="0"/>
              <a:t>Deployment</a:t>
            </a:r>
            <a:r>
              <a:rPr dirty="0" i="1" lang="en-US" smtClean="0"/>
              <a:t>: Deploy the AI model on a scalable and robust platform, such as cloud infrastructure or edge devices, to handle real-time predictions</a:t>
            </a:r>
            <a:r>
              <a:rPr dirty="0" i="1" lang="en-US" smtClean="0"/>
              <a:t>.</a:t>
            </a:r>
          </a:p>
          <a:p>
            <a:r>
              <a:rPr b="1" dirty="0" i="1" lang="en-US" smtClean="0"/>
              <a:t>Real-time </a:t>
            </a:r>
            <a:r>
              <a:rPr b="1" dirty="0" i="1" lang="en-US" smtClean="0"/>
              <a:t>Data Stream</a:t>
            </a:r>
            <a:r>
              <a:rPr dirty="0" i="1" lang="en-US" smtClean="0"/>
              <a:t>: Set up a data pipeline that can handle real-time data streams efficiently. Tools like Apache Kafka or AWS Kinesis can help with data </a:t>
            </a:r>
            <a:r>
              <a:rPr dirty="0" i="1" lang="en-US" smtClean="0"/>
              <a:t>streaming</a:t>
            </a:r>
          </a:p>
          <a:p>
            <a:r>
              <a:rPr dirty="0" i="1" lang="en-US" smtClean="0"/>
              <a:t> </a:t>
            </a:r>
            <a:r>
              <a:rPr b="1" dirty="0" i="1" lang="en-US" smtClean="0"/>
              <a:t>Prediction </a:t>
            </a:r>
            <a:r>
              <a:rPr b="1" dirty="0" i="1" lang="en-US" smtClean="0"/>
              <a:t>Engine</a:t>
            </a:r>
            <a:r>
              <a:rPr dirty="0" i="1" lang="en-US" smtClean="0"/>
              <a:t>: Continuously feed incoming data into the AI model to make predictions in real-time</a:t>
            </a:r>
            <a:r>
              <a:rPr dirty="0" i="1" lang="en-US" smtClean="0"/>
              <a:t>.</a:t>
            </a:r>
          </a:p>
          <a:p>
            <a:r>
              <a:rPr b="1" dirty="0" i="1" lang="en-US" smtClean="0"/>
              <a:t>Thresholds </a:t>
            </a:r>
            <a:r>
              <a:rPr b="1" dirty="0" i="1" lang="en-US" smtClean="0"/>
              <a:t>and Alerts</a:t>
            </a:r>
            <a:r>
              <a:rPr dirty="0" i="1" lang="en-US" smtClean="0"/>
              <a:t>: Establish thresholds for diabetes risk levels, and trigger alerts or notifications when a high-risk prediction is made</a:t>
            </a:r>
            <a:r>
              <a:rPr dirty="0" i="1" lang="en-US" smtClean="0"/>
              <a:t>.</a:t>
            </a:r>
            <a:endParaRPr dirty="0" i="1"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latin typeface="Bodoni MT" pitchFamily="18" charset="0"/>
              </a:rPr>
              <a:t>INTEGRATION APPROACH</a:t>
            </a:r>
            <a:endParaRPr dirty="0" lang="en-IN">
              <a:latin typeface="Bodoni MT" pitchFamily="18" charset="0"/>
            </a:endParaRPr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706582" y="1330036"/>
            <a:ext cx="10072254" cy="5056909"/>
          </a:xfrm>
        </p:spPr>
        <p:txBody>
          <a:bodyPr>
            <a:normAutofit fontScale="78571" lnSpcReduction="20000"/>
          </a:bodyPr>
          <a:p>
            <a:pPr indent="0" lvl="1" marL="457200">
              <a:buFont typeface="Arial" pitchFamily="34" charset="0"/>
              <a:buChar char="•"/>
            </a:pPr>
            <a:r>
              <a:rPr b="1" dirty="0" lang="en-US" smtClean="0">
                <a:solidFill>
                  <a:srgbClr val="374151"/>
                </a:solidFill>
                <a:latin typeface="Söhne"/>
              </a:rPr>
              <a:t>Data </a:t>
            </a:r>
            <a:r>
              <a:rPr b="1" dirty="0" lang="en-US" err="1" smtClean="0">
                <a:solidFill>
                  <a:srgbClr val="374151"/>
                </a:solidFill>
                <a:latin typeface="Söhne"/>
              </a:rPr>
              <a:t>Integration</a:t>
            </a:r>
            <a:r>
              <a:rPr dirty="0" lang="en-US" err="1" smtClean="0">
                <a:solidFill>
                  <a:srgbClr val="374151"/>
                </a:solidFill>
                <a:latin typeface="Söhne"/>
              </a:rPr>
              <a:t>:Gather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 patient data from electronic health records (EHRs), wearable devices, or other sources. Ensure data is standardized and accessible for AI processing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indent="0" lvl="1" marL="457200">
              <a:buFont typeface="Arial" pitchFamily="34" charset="0"/>
              <a:buChar char="•"/>
            </a:pPr>
            <a:r>
              <a:rPr b="1" dirty="0" lang="en-US" smtClean="0">
                <a:solidFill>
                  <a:srgbClr val="374151"/>
                </a:solidFill>
                <a:latin typeface="Söhne"/>
              </a:rPr>
              <a:t>Data </a:t>
            </a:r>
            <a:r>
              <a:rPr b="1" dirty="0" lang="en-US" err="1" smtClean="0">
                <a:solidFill>
                  <a:srgbClr val="374151"/>
                </a:solidFill>
                <a:latin typeface="Söhne"/>
              </a:rPr>
              <a:t>Preprocessing</a:t>
            </a:r>
            <a:r>
              <a:rPr dirty="0" lang="en-US" err="1" smtClean="0">
                <a:solidFill>
                  <a:srgbClr val="374151"/>
                </a:solidFill>
                <a:latin typeface="Söhne"/>
              </a:rPr>
              <a:t>:Clean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 and preprocess incoming data to handle missing values, outliers, and ensure data 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quality</a:t>
            </a:r>
          </a:p>
          <a:p>
            <a:pPr indent="0" lvl="1" marL="457200">
              <a:buFont typeface="Arial" pitchFamily="34" charset="0"/>
              <a:buChar char="•"/>
            </a:pPr>
            <a:r>
              <a:rPr b="1" dirty="0" lang="en-US" smtClean="0">
                <a:solidFill>
                  <a:srgbClr val="374151"/>
                </a:solidFill>
                <a:latin typeface="Söhne"/>
              </a:rPr>
              <a:t>API </a:t>
            </a:r>
            <a:r>
              <a:rPr b="1" dirty="0" lang="en-US" smtClean="0">
                <a:solidFill>
                  <a:srgbClr val="374151"/>
                </a:solidFill>
                <a:latin typeface="Söhne"/>
              </a:rPr>
              <a:t>or SDK </a:t>
            </a:r>
            <a:r>
              <a:rPr b="1" dirty="0" lang="en-US" err="1" smtClean="0">
                <a:solidFill>
                  <a:srgbClr val="374151"/>
                </a:solidFill>
                <a:latin typeface="Söhne"/>
              </a:rPr>
              <a:t>Development</a:t>
            </a:r>
            <a:r>
              <a:rPr dirty="0" lang="en-US" err="1" smtClean="0">
                <a:solidFill>
                  <a:srgbClr val="374151"/>
                </a:solidFill>
                <a:latin typeface="Söhne"/>
              </a:rPr>
              <a:t>:Develop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 an API or SDK that encapsulates the AI-based diabetes prediction model. This allows other healthcare systems or applications to interact with the prediction service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indent="0" lvl="1" marL="457200">
              <a:buFont typeface="Arial" pitchFamily="34" charset="0"/>
              <a:buChar char="•"/>
            </a:pPr>
            <a:r>
              <a:rPr b="1" dirty="0" lang="en-US" smtClean="0">
                <a:solidFill>
                  <a:srgbClr val="374151"/>
                </a:solidFill>
                <a:latin typeface="Söhne"/>
              </a:rPr>
              <a:t>Secure </a:t>
            </a:r>
            <a:r>
              <a:rPr b="1" dirty="0" lang="en-US" smtClean="0">
                <a:solidFill>
                  <a:srgbClr val="374151"/>
                </a:solidFill>
                <a:latin typeface="Söhne"/>
              </a:rPr>
              <a:t>Data </a:t>
            </a:r>
            <a:r>
              <a:rPr b="1" dirty="0" lang="en-US" err="1" smtClean="0">
                <a:solidFill>
                  <a:srgbClr val="374151"/>
                </a:solidFill>
                <a:latin typeface="Söhne"/>
              </a:rPr>
              <a:t>Transmission</a:t>
            </a:r>
            <a:r>
              <a:rPr dirty="0" lang="en-US" err="1" smtClean="0">
                <a:solidFill>
                  <a:srgbClr val="374151"/>
                </a:solidFill>
                <a:latin typeface="Söhne"/>
              </a:rPr>
              <a:t>:Implement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 encryption and secure data transmission protocols (e.g., HTTPS) to protect patient data during transfer to and from the AI service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indent="0" lvl="1" marL="457200">
              <a:buFont typeface="Arial" pitchFamily="34" charset="0"/>
              <a:buChar char="•"/>
            </a:pPr>
            <a:r>
              <a:rPr b="1" dirty="0" lang="en-US" smtClean="0">
                <a:solidFill>
                  <a:srgbClr val="374151"/>
                </a:solidFill>
                <a:latin typeface="Söhne"/>
              </a:rPr>
              <a:t>Authentication </a:t>
            </a:r>
            <a:r>
              <a:rPr b="1" dirty="0" lang="en-US" smtClean="0">
                <a:solidFill>
                  <a:srgbClr val="374151"/>
                </a:solidFill>
                <a:latin typeface="Söhne"/>
              </a:rPr>
              <a:t>and </a:t>
            </a:r>
            <a:r>
              <a:rPr b="1" dirty="0" lang="en-US" err="1" smtClean="0">
                <a:solidFill>
                  <a:srgbClr val="374151"/>
                </a:solidFill>
                <a:latin typeface="Söhne"/>
              </a:rPr>
              <a:t>Authorization</a:t>
            </a:r>
            <a:r>
              <a:rPr dirty="0" lang="en-US" err="1" smtClean="0">
                <a:solidFill>
                  <a:srgbClr val="374151"/>
                </a:solidFill>
                <a:latin typeface="Söhne"/>
              </a:rPr>
              <a:t>:Implement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 robust authentication and authorization mechanisms to control access to the AI prediction service, ensuring only authorized users can make 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predictions</a:t>
            </a:r>
          </a:p>
          <a:p>
            <a:pPr indent="0" lvl="1" marL="457200">
              <a:buFont typeface="Arial" pitchFamily="34" charset="0"/>
              <a:buChar char="•"/>
            </a:pPr>
            <a:r>
              <a:rPr b="1" dirty="0" lang="en-US" smtClean="0">
                <a:solidFill>
                  <a:srgbClr val="374151"/>
                </a:solidFill>
                <a:latin typeface="Söhne"/>
              </a:rPr>
              <a:t>Real-time </a:t>
            </a:r>
            <a:r>
              <a:rPr b="1" dirty="0" lang="en-US" smtClean="0">
                <a:solidFill>
                  <a:srgbClr val="374151"/>
                </a:solidFill>
                <a:latin typeface="Söhne"/>
              </a:rPr>
              <a:t>or Batch </a:t>
            </a:r>
            <a:r>
              <a:rPr b="1" dirty="0" lang="en-US" err="1" smtClean="0">
                <a:solidFill>
                  <a:srgbClr val="374151"/>
                </a:solidFill>
                <a:latin typeface="Söhne"/>
              </a:rPr>
              <a:t>Integration</a:t>
            </a:r>
            <a:r>
              <a:rPr dirty="0" lang="en-US" err="1" smtClean="0">
                <a:solidFill>
                  <a:srgbClr val="374151"/>
                </a:solidFill>
                <a:latin typeface="Söhne"/>
              </a:rPr>
              <a:t>:Choose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 between real-time and batch processing based on the application's requirements. Real-time integration may involve continuously sending and receiving data, while batch integration processes data </a:t>
            </a:r>
            <a:r>
              <a:rPr dirty="0" lang="en-US" smtClean="0">
                <a:solidFill>
                  <a:srgbClr val="374151"/>
                </a:solidFill>
                <a:latin typeface="Söhne"/>
              </a:rPr>
              <a:t>periodically.</a:t>
            </a:r>
            <a:endParaRPr b="0" dirty="0" i="0" lang="en-US">
              <a:solidFill>
                <a:srgbClr val="374151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595746" y="-166255"/>
            <a:ext cx="10972800" cy="1143000"/>
          </a:xfrm>
        </p:spPr>
        <p:txBody>
          <a:bodyPr>
            <a:normAutofit fontScale="90000"/>
          </a:bodyPr>
          <a:p>
            <a:r>
              <a:rPr dirty="0" lang="en-US"/>
              <a:t/>
            </a:r>
            <a:br>
              <a:rPr dirty="0" lang="en-US"/>
            </a:br>
            <a:r>
              <a:rPr dirty="0" lang="en-US"/>
              <a:t>INTEGRATION APPROACH</a:t>
            </a:r>
            <a:endParaRPr dirty="0" lang="en-IN"/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>
          <a:xfrm>
            <a:off x="845127" y="1136073"/>
            <a:ext cx="10460182" cy="4784342"/>
          </a:xfrm>
        </p:spPr>
        <p:txBody>
          <a:bodyPr>
            <a:noAutofit/>
          </a:bodyPr>
          <a:p>
            <a:r>
              <a:rPr b="1" dirty="0" sz="1800" i="0" lang="en-IN">
                <a:effectLst/>
                <a:latin typeface="Söhne"/>
              </a:rPr>
              <a:t>Mobile Apps</a:t>
            </a:r>
            <a:r>
              <a:rPr b="1" dirty="0" sz="1800" i="0" lang="en-IN" smtClean="0">
                <a:effectLst/>
                <a:latin typeface="Söhne"/>
              </a:rPr>
              <a:t>:</a:t>
            </a:r>
          </a:p>
          <a:p>
            <a:r>
              <a:rPr b="1" dirty="0" sz="1800" lang="en-US" smtClean="0">
                <a:latin typeface="Söhne"/>
              </a:rPr>
              <a:t>Project </a:t>
            </a:r>
            <a:r>
              <a:rPr b="1" dirty="0" sz="1800" lang="en-US" err="1" smtClean="0">
                <a:latin typeface="Söhne"/>
              </a:rPr>
              <a:t>Planning:</a:t>
            </a:r>
            <a:r>
              <a:rPr dirty="0" sz="1800" lang="en-US" err="1" smtClean="0">
                <a:latin typeface="Söhne"/>
              </a:rPr>
              <a:t>Define</a:t>
            </a:r>
            <a:r>
              <a:rPr dirty="0" sz="1800" lang="en-US" smtClean="0">
                <a:latin typeface="Söhne"/>
              </a:rPr>
              <a:t> the objectives and scope of the </a:t>
            </a:r>
            <a:r>
              <a:rPr dirty="0" sz="1800" lang="en-US" err="1" smtClean="0">
                <a:latin typeface="Söhne"/>
              </a:rPr>
              <a:t>app.Identify</a:t>
            </a:r>
            <a:r>
              <a:rPr dirty="0" sz="1800" lang="en-US" smtClean="0">
                <a:latin typeface="Söhne"/>
              </a:rPr>
              <a:t> the target audience (patients, doctors, caregivers).Decide whether the app will be for </a:t>
            </a:r>
            <a:r>
              <a:rPr dirty="0" sz="1800" lang="en-US" err="1" smtClean="0">
                <a:latin typeface="Söhne"/>
              </a:rPr>
              <a:t>iOS</a:t>
            </a:r>
            <a:r>
              <a:rPr dirty="0" sz="1800" lang="en-US" smtClean="0">
                <a:latin typeface="Söhne"/>
              </a:rPr>
              <a:t>, Android, or both (cross-platform</a:t>
            </a:r>
            <a:r>
              <a:rPr dirty="0" sz="1800" lang="en-US" smtClean="0">
                <a:latin typeface="Söhne"/>
              </a:rPr>
              <a:t>).</a:t>
            </a:r>
          </a:p>
          <a:p>
            <a:r>
              <a:rPr b="1" dirty="0" sz="1800" lang="en-US" smtClean="0">
                <a:latin typeface="Söhne"/>
              </a:rPr>
              <a:t>Data </a:t>
            </a:r>
            <a:r>
              <a:rPr b="1" dirty="0" sz="1800" lang="en-US" err="1" smtClean="0">
                <a:latin typeface="Söhne"/>
              </a:rPr>
              <a:t>Collection</a:t>
            </a:r>
            <a:r>
              <a:rPr dirty="0" sz="1800" lang="en-US" err="1" smtClean="0">
                <a:latin typeface="Söhne"/>
              </a:rPr>
              <a:t>:Gather</a:t>
            </a:r>
            <a:r>
              <a:rPr dirty="0" sz="1800" lang="en-US" smtClean="0">
                <a:latin typeface="Söhne"/>
              </a:rPr>
              <a:t> relevant medical data (e.g., glucose levels, patient history) either through manual input or integration with </a:t>
            </a:r>
            <a:r>
              <a:rPr dirty="0" sz="1800" lang="en-US" err="1" smtClean="0">
                <a:latin typeface="Söhne"/>
              </a:rPr>
              <a:t>wearables</a:t>
            </a:r>
            <a:r>
              <a:rPr dirty="0" sz="1800" lang="en-US" smtClean="0">
                <a:latin typeface="Söhne"/>
              </a:rPr>
              <a:t> or </a:t>
            </a:r>
            <a:r>
              <a:rPr dirty="0" sz="1800" lang="en-US" smtClean="0">
                <a:latin typeface="Söhne"/>
              </a:rPr>
              <a:t>EHRs</a:t>
            </a:r>
          </a:p>
          <a:p>
            <a:r>
              <a:rPr b="1" dirty="0" sz="1800" lang="en-US" smtClean="0">
                <a:latin typeface="Söhne"/>
              </a:rPr>
              <a:t>AI </a:t>
            </a:r>
            <a:r>
              <a:rPr b="1" dirty="0" sz="1800" lang="en-US" smtClean="0">
                <a:latin typeface="Söhne"/>
              </a:rPr>
              <a:t>Model </a:t>
            </a:r>
            <a:r>
              <a:rPr b="1" dirty="0" sz="1800" lang="en-US" err="1" smtClean="0">
                <a:latin typeface="Söhne"/>
              </a:rPr>
              <a:t>Integration:</a:t>
            </a:r>
            <a:r>
              <a:rPr dirty="0" sz="1800" lang="en-US" err="1" smtClean="0">
                <a:latin typeface="Söhne"/>
              </a:rPr>
              <a:t>Integrate</a:t>
            </a:r>
            <a:r>
              <a:rPr dirty="0" sz="1800" lang="en-US" smtClean="0">
                <a:latin typeface="Söhne"/>
              </a:rPr>
              <a:t> the AI-based diabetes prediction model into the app. You can use machine learning frameworks like </a:t>
            </a:r>
            <a:r>
              <a:rPr dirty="0" sz="1800" lang="en-US" err="1" smtClean="0">
                <a:latin typeface="Söhne"/>
              </a:rPr>
              <a:t>TensorFlow</a:t>
            </a:r>
            <a:r>
              <a:rPr dirty="0" sz="1800" lang="en-US" smtClean="0">
                <a:latin typeface="Söhne"/>
              </a:rPr>
              <a:t>, </a:t>
            </a:r>
            <a:r>
              <a:rPr dirty="0" sz="1800" lang="en-US" err="1" smtClean="0">
                <a:latin typeface="Söhne"/>
              </a:rPr>
              <a:t>PyTorch</a:t>
            </a:r>
            <a:r>
              <a:rPr dirty="0" sz="1800" lang="en-US" smtClean="0">
                <a:latin typeface="Söhne"/>
              </a:rPr>
              <a:t>, or pre-trained models</a:t>
            </a:r>
            <a:r>
              <a:rPr dirty="0" sz="1800" lang="en-US" smtClean="0">
                <a:latin typeface="Söhne"/>
              </a:rPr>
              <a:t>.</a:t>
            </a:r>
          </a:p>
          <a:p>
            <a:r>
              <a:rPr b="1" dirty="0" sz="1800" lang="en-US" smtClean="0">
                <a:latin typeface="Söhne"/>
              </a:rPr>
              <a:t>User </a:t>
            </a:r>
            <a:r>
              <a:rPr b="1" dirty="0" sz="1800" lang="en-US" smtClean="0">
                <a:latin typeface="Söhne"/>
              </a:rPr>
              <a:t>Authentication and </a:t>
            </a:r>
            <a:r>
              <a:rPr b="1" dirty="0" sz="1800" lang="en-US" err="1" smtClean="0">
                <a:latin typeface="Söhne"/>
              </a:rPr>
              <a:t>Security</a:t>
            </a:r>
            <a:r>
              <a:rPr dirty="0" sz="1800" lang="en-US" err="1" smtClean="0">
                <a:latin typeface="Söhne"/>
              </a:rPr>
              <a:t>:Implement</a:t>
            </a:r>
            <a:r>
              <a:rPr dirty="0" sz="1800" lang="en-US" smtClean="0">
                <a:latin typeface="Söhne"/>
              </a:rPr>
              <a:t> secure user authentication to protect sensitive medical </a:t>
            </a:r>
            <a:r>
              <a:rPr dirty="0" sz="1800" lang="en-US" err="1" smtClean="0">
                <a:latin typeface="Söhne"/>
              </a:rPr>
              <a:t>data.Ensure</a:t>
            </a:r>
            <a:r>
              <a:rPr dirty="0" sz="1800" lang="en-US" smtClean="0">
                <a:latin typeface="Söhne"/>
              </a:rPr>
              <a:t> compliance with healthcare data privacy regulations like HIPAA or </a:t>
            </a:r>
            <a:r>
              <a:rPr dirty="0" sz="1800" lang="en-US" smtClean="0">
                <a:latin typeface="Söhne"/>
              </a:rPr>
              <a:t>GDPR</a:t>
            </a:r>
          </a:p>
          <a:p>
            <a:r>
              <a:rPr b="1" dirty="0" sz="1800" lang="en-US" smtClean="0">
                <a:latin typeface="Söhne"/>
              </a:rPr>
              <a:t>User </a:t>
            </a:r>
            <a:r>
              <a:rPr b="1" dirty="0" sz="1800" lang="en-US" smtClean="0">
                <a:latin typeface="Söhne"/>
              </a:rPr>
              <a:t>Interface (UI) </a:t>
            </a:r>
            <a:r>
              <a:rPr b="1" dirty="0" sz="1800" lang="en-US" err="1" smtClean="0">
                <a:latin typeface="Söhne"/>
              </a:rPr>
              <a:t>Design</a:t>
            </a:r>
            <a:r>
              <a:rPr dirty="0" sz="1800" lang="en-US" err="1" smtClean="0">
                <a:latin typeface="Söhne"/>
              </a:rPr>
              <a:t>:Design</a:t>
            </a:r>
            <a:r>
              <a:rPr dirty="0" sz="1800" lang="en-US" smtClean="0">
                <a:latin typeface="Söhne"/>
              </a:rPr>
              <a:t> a user-friendly and intuitive </a:t>
            </a:r>
            <a:r>
              <a:rPr dirty="0" sz="1800" lang="en-US" err="1" smtClean="0">
                <a:latin typeface="Söhne"/>
              </a:rPr>
              <a:t>interface.Include</a:t>
            </a:r>
            <a:r>
              <a:rPr dirty="0" sz="1800" lang="en-US" smtClean="0">
                <a:latin typeface="Söhne"/>
              </a:rPr>
              <a:t> features for data input, viewing predictions, and accessing historical </a:t>
            </a:r>
            <a:r>
              <a:rPr dirty="0" sz="1800" lang="en-US" err="1" smtClean="0">
                <a:latin typeface="Söhne"/>
              </a:rPr>
              <a:t>data.Prioritize</a:t>
            </a:r>
            <a:r>
              <a:rPr dirty="0" sz="1800" lang="en-US" smtClean="0">
                <a:latin typeface="Söhne"/>
              </a:rPr>
              <a:t> accessibility features for users with disabilities</a:t>
            </a:r>
            <a:r>
              <a:rPr dirty="0" sz="1800" lang="en-US" smtClean="0">
                <a:latin typeface="Söhne"/>
              </a:rPr>
              <a:t>.</a:t>
            </a:r>
          </a:p>
          <a:p>
            <a:r>
              <a:rPr b="1" dirty="0" sz="1800" lang="en-US" smtClean="0">
                <a:latin typeface="Söhne"/>
              </a:rPr>
              <a:t>Real-time </a:t>
            </a:r>
            <a:r>
              <a:rPr b="1" dirty="0" sz="1800" lang="en-US" smtClean="0">
                <a:latin typeface="Söhne"/>
              </a:rPr>
              <a:t>Data </a:t>
            </a:r>
            <a:r>
              <a:rPr b="1" dirty="0" sz="1800" lang="en-US" err="1" smtClean="0">
                <a:latin typeface="Söhne"/>
              </a:rPr>
              <a:t>Handling</a:t>
            </a:r>
            <a:r>
              <a:rPr dirty="0" sz="1800" lang="en-US" err="1" smtClean="0">
                <a:latin typeface="Söhne"/>
              </a:rPr>
              <a:t>:If</a:t>
            </a:r>
            <a:r>
              <a:rPr dirty="0" sz="1800" lang="en-US" smtClean="0">
                <a:latin typeface="Söhne"/>
              </a:rPr>
              <a:t> the app involves real-time data, implement data streaming or periodic updates from </a:t>
            </a:r>
            <a:r>
              <a:rPr dirty="0" sz="1800" lang="en-US" err="1" smtClean="0">
                <a:latin typeface="Söhne"/>
              </a:rPr>
              <a:t>wearables</a:t>
            </a:r>
            <a:r>
              <a:rPr dirty="0" sz="1800" lang="en-US" smtClean="0">
                <a:latin typeface="Söhne"/>
              </a:rPr>
              <a:t> or sensors</a:t>
            </a:r>
            <a:r>
              <a:rPr dirty="0" sz="1800" lang="en-US" smtClean="0">
                <a:latin typeface="Söhne"/>
              </a:rPr>
              <a:t>.</a:t>
            </a:r>
            <a:endParaRPr dirty="0" sz="1800" i="0" lang="en-IN"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p>
            <a:r>
              <a:rPr dirty="0" lang="en-US" smtClean="0">
                <a:latin typeface="Bodoni MT" pitchFamily="18" charset="0"/>
              </a:rPr>
              <a:t>BENEFITS</a:t>
            </a:r>
            <a:endParaRPr dirty="0" lang="en-IN">
              <a:latin typeface="Bodoni MT" pitchFamily="18" charset="0"/>
            </a:endParaRPr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>
          <a:xfrm>
            <a:off x="692727" y="942109"/>
            <a:ext cx="10889674" cy="5597236"/>
          </a:xfrm>
        </p:spPr>
        <p:txBody>
          <a:bodyPr>
            <a:noAutofit/>
          </a:bodyPr>
          <a:p>
            <a:r>
              <a:rPr b="1" dirty="0" sz="2000" lang="en-US" smtClean="0"/>
              <a:t>Early Detection</a:t>
            </a:r>
            <a:r>
              <a:rPr dirty="0" sz="2000" lang="en-US" smtClean="0"/>
              <a:t>: AI can analyze patient data to identify early signs of diabetes or </a:t>
            </a:r>
            <a:r>
              <a:rPr dirty="0" sz="2000" lang="en-US" err="1" smtClean="0"/>
              <a:t>prediabetes</a:t>
            </a:r>
            <a:r>
              <a:rPr dirty="0" sz="2000" lang="en-US" smtClean="0"/>
              <a:t>, allowing for timely intervention and lifestyle changes to prevent or delay the onset of the disease</a:t>
            </a:r>
            <a:r>
              <a:rPr dirty="0" sz="2000" lang="en-US" smtClean="0"/>
              <a:t>.</a:t>
            </a:r>
          </a:p>
          <a:p>
            <a:r>
              <a:rPr b="1" dirty="0" sz="2000" lang="en-US" smtClean="0"/>
              <a:t>Improved </a:t>
            </a:r>
            <a:r>
              <a:rPr b="1" dirty="0" sz="2000" lang="en-US" smtClean="0"/>
              <a:t>Patient </a:t>
            </a:r>
            <a:r>
              <a:rPr b="1" dirty="0" sz="2000" lang="en-US" err="1" smtClean="0"/>
              <a:t>Care</a:t>
            </a:r>
            <a:r>
              <a:rPr dirty="0" sz="2000" lang="en-US" err="1" smtClean="0"/>
              <a:t>:Personalized</a:t>
            </a:r>
            <a:r>
              <a:rPr dirty="0" sz="2000" lang="en-US" smtClean="0"/>
              <a:t> Recommendations: AI can provide personalized recommendations for diet, exercise, medication, and lifestyle modifications based on individual patient data</a:t>
            </a:r>
            <a:r>
              <a:rPr dirty="0" sz="2000" lang="en-US" smtClean="0"/>
              <a:t>.</a:t>
            </a:r>
          </a:p>
          <a:p>
            <a:r>
              <a:rPr b="1" dirty="0" sz="2000" lang="en-US" smtClean="0"/>
              <a:t>Enhanced </a:t>
            </a:r>
            <a:r>
              <a:rPr b="1" dirty="0" sz="2000" lang="en-US" smtClean="0"/>
              <a:t>Monitoring:</a:t>
            </a:r>
            <a:r>
              <a:rPr dirty="0" sz="2000" lang="en-US" smtClean="0"/>
              <a:t> Patients can use AI-powered apps or devices to monitor their glucose levels, receive alerts, and track trends, leading to better </a:t>
            </a:r>
            <a:r>
              <a:rPr dirty="0" sz="2000" lang="en-US" smtClean="0"/>
              <a:t>self-management</a:t>
            </a:r>
          </a:p>
          <a:p>
            <a:r>
              <a:rPr b="1" dirty="0" sz="2000" lang="en-US" smtClean="0"/>
              <a:t>Risk </a:t>
            </a:r>
            <a:r>
              <a:rPr b="1" dirty="0" sz="2000" lang="en-US" err="1" smtClean="0"/>
              <a:t>Assessment:Accurate</a:t>
            </a:r>
            <a:r>
              <a:rPr b="1" dirty="0" sz="2000" lang="en-US" smtClean="0"/>
              <a:t> Risk Assessment</a:t>
            </a:r>
            <a:r>
              <a:rPr dirty="0" sz="2000" lang="en-US" smtClean="0"/>
              <a:t>: AI models can accurately assess a patient's risk of developing diabetes, helping healthcare professionals prioritize high-risk individuals for preventive measures</a:t>
            </a:r>
            <a:r>
              <a:rPr dirty="0" sz="2000" lang="en-US" smtClean="0"/>
              <a:t>.</a:t>
            </a:r>
          </a:p>
          <a:p>
            <a:r>
              <a:rPr b="1" dirty="0" sz="2000" lang="en-US" smtClean="0"/>
              <a:t>Efficient </a:t>
            </a:r>
            <a:r>
              <a:rPr b="1" dirty="0" sz="2000" lang="en-US" smtClean="0"/>
              <a:t>Healthcare </a:t>
            </a:r>
            <a:r>
              <a:rPr b="1" dirty="0" sz="2000" lang="en-US" err="1" smtClean="0"/>
              <a:t>Delivery</a:t>
            </a:r>
            <a:r>
              <a:rPr dirty="0" sz="2000" lang="en-US" err="1" smtClean="0"/>
              <a:t>:Resource</a:t>
            </a:r>
            <a:r>
              <a:rPr dirty="0" sz="2000" lang="en-US" smtClean="0"/>
              <a:t> Allocation: Healthcare providers can allocate resources more efficiently by focusing on patients at higher risk, reducing the burden on healthcare </a:t>
            </a:r>
            <a:r>
              <a:rPr dirty="0" sz="2000" lang="en-US" err="1" smtClean="0"/>
              <a:t>systems.Telemedicine</a:t>
            </a:r>
            <a:r>
              <a:rPr dirty="0" sz="2000" lang="en-US" smtClean="0"/>
              <a:t>: AI-powered diabetes prediction systems can support telemedicine by remotely monitoring patients and facilitating virtual consultations</a:t>
            </a:r>
            <a:r>
              <a:rPr dirty="0" sz="2000" lang="en-US" smtClean="0"/>
              <a:t>.</a:t>
            </a:r>
          </a:p>
          <a:p>
            <a:r>
              <a:rPr b="1" dirty="0" sz="2000" lang="en-US" smtClean="0"/>
              <a:t>Reduced </a:t>
            </a:r>
            <a:r>
              <a:rPr b="1" dirty="0" sz="2000" lang="en-US" smtClean="0"/>
              <a:t>Healthcare </a:t>
            </a:r>
            <a:r>
              <a:rPr b="1" dirty="0" sz="2000" lang="en-US" err="1" smtClean="0"/>
              <a:t>Costs:</a:t>
            </a:r>
            <a:r>
              <a:rPr dirty="0" sz="2000" lang="en-US" err="1" smtClean="0"/>
              <a:t>Preventive</a:t>
            </a:r>
            <a:r>
              <a:rPr dirty="0" sz="2000" lang="en-US" smtClean="0"/>
              <a:t> Care: Early intervention and preventive strategies can reduce the long-term healthcare costs associated with diabetes </a:t>
            </a:r>
            <a:r>
              <a:rPr dirty="0" sz="2000" lang="en-US" err="1" smtClean="0"/>
              <a:t>complications.Fewer</a:t>
            </a:r>
            <a:r>
              <a:rPr dirty="0" sz="2000" lang="en-US" smtClean="0"/>
              <a:t> Hospitalizations: Better management and early detection can lead to fewer hospital admissions and emergency room visits.</a:t>
            </a:r>
            <a:endParaRPr dirty="0" sz="2000"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TRAFFIC MANAGEMENT</dc:title>
  <dc:creator>Abdul Malik</dc:creator>
  <cp:lastModifiedBy>ECELAB30</cp:lastModifiedBy>
  <dcterms:created xsi:type="dcterms:W3CDTF">2023-09-28T21:37:19Z</dcterms:created>
  <dcterms:modified xsi:type="dcterms:W3CDTF">2023-09-30T15:36:42Z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b2f023d117454901b884f0c6e688a9d9</vt:lpwstr>
  </property>
</Properties>
</file>